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317" r:id="rId3"/>
    <p:sldId id="318" r:id="rId4"/>
    <p:sldId id="320" r:id="rId5"/>
    <p:sldId id="314" r:id="rId6"/>
    <p:sldId id="327" r:id="rId7"/>
    <p:sldId id="328" r:id="rId8"/>
    <p:sldId id="331" r:id="rId9"/>
    <p:sldId id="332" r:id="rId10"/>
    <p:sldId id="333" r:id="rId11"/>
    <p:sldId id="334" r:id="rId12"/>
    <p:sldId id="335" r:id="rId13"/>
    <p:sldId id="338" r:id="rId14"/>
    <p:sldId id="339" r:id="rId15"/>
    <p:sldId id="325" r:id="rId16"/>
    <p:sldId id="326" r:id="rId17"/>
    <p:sldId id="322" r:id="rId18"/>
    <p:sldId id="323" r:id="rId19"/>
    <p:sldId id="313" r:id="rId20"/>
    <p:sldId id="315" r:id="rId21"/>
    <p:sldId id="340" r:id="rId22"/>
    <p:sldId id="27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6FFAE14-1C83-493C-AF5A-20DF0852B546}">
          <p14:sldIdLst>
            <p14:sldId id="259"/>
          </p14:sldIdLst>
        </p14:section>
        <p14:section name="需求" id="{10AAEF7F-E9CC-46FE-94FB-A8B978E13856}">
          <p14:sldIdLst>
            <p14:sldId id="317"/>
            <p14:sldId id="318"/>
          </p14:sldIdLst>
        </p14:section>
        <p14:section name="內部介面" id="{7BED7788-5D0B-4555-B9D3-5C28D8CC4146}">
          <p14:sldIdLst>
            <p14:sldId id="320"/>
            <p14:sldId id="314"/>
            <p14:sldId id="327"/>
            <p14:sldId id="328"/>
            <p14:sldId id="331"/>
            <p14:sldId id="332"/>
          </p14:sldIdLst>
        </p14:section>
        <p14:section name="程式(與ML相關)" id="{578BFE56-4E3E-45B1-A723-1AABA48422C2}">
          <p14:sldIdLst>
            <p14:sldId id="333"/>
            <p14:sldId id="334"/>
            <p14:sldId id="335"/>
            <p14:sldId id="338"/>
            <p14:sldId id="339"/>
          </p14:sldIdLst>
        </p14:section>
        <p14:section name="演算法" id="{457DA097-E5E7-4350-A55D-A28CD2435AE6}">
          <p14:sldIdLst>
            <p14:sldId id="325"/>
            <p14:sldId id="326"/>
            <p14:sldId id="322"/>
            <p14:sldId id="323"/>
          </p14:sldIdLst>
        </p14:section>
        <p14:section name="限制、驗收" id="{9587FC5C-CC1B-4276-9A34-E1C084EC3A5E}">
          <p14:sldIdLst>
            <p14:sldId id="313"/>
            <p14:sldId id="315"/>
            <p14:sldId id="340"/>
          </p14:sldIdLst>
        </p14:section>
        <p14:section name="參考資料" id="{750DB2D5-E3FC-44EE-91DC-C2B1BFC77156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D1A80-A08C-47E5-88E8-42D96731A1CF}" v="95" dt="2022-09-29T11:26:36.372"/>
    <p1510:client id="{19E834E2-831E-4052-AB57-EE5FEBE5FE59}" v="22" dt="2022-09-15T14:03:08.814"/>
    <p1510:client id="{56C5780B-CD7D-4725-958E-DE99306ADF7F}" v="34" dt="2022-09-14T04:44:19.483"/>
    <p1510:client id="{835EB5EA-AE2F-4BFF-879E-19584D9D6BE0}" v="618" dt="2022-09-30T06:12:14.925"/>
    <p1510:client id="{715F099A-B0B3-4D30-B6E7-191BC044B33D}" v="12" dt="2022-09-14T11:21:54.140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8086" autoAdjust="0"/>
  </p:normalViewPr>
  <p:slideViewPr>
    <p:cSldViewPr snapToGrid="0">
      <p:cViewPr varScale="1">
        <p:scale>
          <a:sx n="75" d="100"/>
          <a:sy n="75" d="100"/>
        </p:scale>
        <p:origin x="768" y="43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8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94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66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325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38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99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31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33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443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80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04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4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69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0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42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3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python.readthedocs.io/en/latest/_modules/nn/feed_forward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at-python.readthedocs.io/en/latest/_modules/populatio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-python.readthedocs.io/en/latest/_modules/confi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-python.readthedocs.io/en/latest/_modules/confi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.news/zh-hant/technique/2d23de1a508d22590a17ba3805319eff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.news/zh-hant/technique/2d23de1a508d22590a17ba3805319eff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105081772" TargetMode="External"/><Relationship Id="rId3" Type="http://schemas.openxmlformats.org/officeDocument/2006/relationships/hyperlink" Target="https://zhuanlan.zhihu.com/p/352755881" TargetMode="External"/><Relationship Id="rId7" Type="http://schemas.openxmlformats.org/officeDocument/2006/relationships/hyperlink" Target="https://inf.news/zh-hant/technique/2d23de1a508d22590a17ba3805319eff.html" TargetMode="External"/><Relationship Id="rId12" Type="http://schemas.openxmlformats.org/officeDocument/2006/relationships/hyperlink" Target="https://neat-python.readthedocs.io/en/latest/_modules/config.html" TargetMode="External"/><Relationship Id="rId2" Type="http://schemas.openxmlformats.org/officeDocument/2006/relationships/hyperlink" Target="https://github.com/sh2439/AI_Flappy_Bi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LOVEmy134611/article/details/115624709" TargetMode="External"/><Relationship Id="rId11" Type="http://schemas.openxmlformats.org/officeDocument/2006/relationships/hyperlink" Target="https://neat-python.readthedocs.io/en/latest/_modules/population.html" TargetMode="External"/><Relationship Id="rId5" Type="http://schemas.openxmlformats.org/officeDocument/2006/relationships/hyperlink" Target="https://zhuanlan.zhihu.com/p/87571775" TargetMode="External"/><Relationship Id="rId10" Type="http://schemas.openxmlformats.org/officeDocument/2006/relationships/hyperlink" Target="https://neat-python.readthedocs.io/en/latest/_modules/nn/feed_forward.html" TargetMode="External"/><Relationship Id="rId4" Type="http://schemas.openxmlformats.org/officeDocument/2006/relationships/hyperlink" Target="https://neat-python.readthedocs.io/en/latest/config_file.html" TargetMode="External"/><Relationship Id="rId9" Type="http://schemas.openxmlformats.org/officeDocument/2006/relationships/hyperlink" Target="https://blog.csdn.net/acktomas/article/details/1258246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cs typeface="Times New Roman" panose="02020603050405020304" pitchFamily="18" charset="0"/>
              </a:rPr>
              <a:t>機器學習與實作</a:t>
            </a:r>
            <a:br>
              <a:rPr lang="en-US" altLang="zh-TW" sz="4000" b="0" dirty="0">
                <a:cs typeface="Times New Roman" panose="02020603050405020304" pitchFamily="18" charset="0"/>
              </a:rPr>
            </a:br>
            <a:r>
              <a:rPr lang="en-US" altLang="zh-TW" sz="4000" b="0" dirty="0">
                <a:cs typeface="Times New Roman" panose="02020603050405020304" pitchFamily="18" charset="0"/>
              </a:rPr>
              <a:t>Flappy Bird</a:t>
            </a:r>
            <a:br>
              <a:rPr lang="en-US" altLang="zh-TW" sz="4000" b="0" dirty="0">
                <a:cs typeface="Times New Roman" panose="02020603050405020304" pitchFamily="18" charset="0"/>
              </a:rPr>
            </a:br>
            <a:endParaRPr lang="zh-TW" altLang="en-US" sz="4000" b="0" dirty="0"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365820"/>
            <a:ext cx="10515600" cy="893466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2022/1/12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060B67-A887-4D32-B905-6D02967C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1942"/>
            <a:ext cx="4739640" cy="332053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9B31D9E-B9B0-43C0-AD7C-F3D21322C98B}"/>
              </a:ext>
            </a:extLst>
          </p:cNvPr>
          <p:cNvSpPr txBox="1"/>
          <p:nvPr/>
        </p:nvSpPr>
        <p:spPr>
          <a:xfrm>
            <a:off x="5760720" y="1406087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net 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neat.nn.FeedForwardNetwork.create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(g, config)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創建一個神經網路，套用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6AE293-CFF1-43DA-A55C-65F4C105B945}"/>
              </a:ext>
            </a:extLst>
          </p:cNvPr>
          <p:cNvSpPr txBox="1"/>
          <p:nvPr/>
        </p:nvSpPr>
        <p:spPr>
          <a:xfrm>
            <a:off x="838200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nn.feed_forward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https://neatpython.readthedocs.io/en/latest/_modules/nn/feed_forward.html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381BAC-5697-4F3F-87A0-36D35B4B3E2B}"/>
              </a:ext>
            </a:extLst>
          </p:cNvPr>
          <p:cNvSpPr txBox="1"/>
          <p:nvPr/>
        </p:nvSpPr>
        <p:spPr>
          <a:xfrm>
            <a:off x="5760720" y="3460822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g.fitness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基因初始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值設定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5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E0574F-404C-475C-B53E-D4802C129B7B}"/>
              </a:ext>
            </a:extLst>
          </p:cNvPr>
          <p:cNvSpPr txBox="1"/>
          <p:nvPr/>
        </p:nvSpPr>
        <p:spPr>
          <a:xfrm>
            <a:off x="838200" y="2313760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[x].fitness += 0.1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隨著每隻鳥的位移，隨之增加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3C77C2-362B-403D-B0DE-A895C4640CC3}"/>
              </a:ext>
            </a:extLst>
          </p:cNvPr>
          <p:cNvSpPr txBox="1"/>
          <p:nvPr/>
        </p:nvSpPr>
        <p:spPr>
          <a:xfrm>
            <a:off x="838200" y="3429000"/>
            <a:ext cx="1064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= nets[x].activate((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abs(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pipes[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pipe_ind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].height), abs(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pipes[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pipe_ind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].bottom)))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輸入數值到神經網絡的節點中，並將神經網路輸出到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00B1DE-985D-4E4F-A149-047A661B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6"/>
          <a:stretch/>
        </p:blipFill>
        <p:spPr>
          <a:xfrm>
            <a:off x="838200" y="1257181"/>
            <a:ext cx="10548273" cy="8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0D3B9E-0074-4BFA-9018-04860A930C70}"/>
              </a:ext>
            </a:extLst>
          </p:cNvPr>
          <p:cNvSpPr txBox="1"/>
          <p:nvPr/>
        </p:nvSpPr>
        <p:spPr>
          <a:xfrm>
            <a:off x="7127240" y="1354722"/>
            <a:ext cx="488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ge</a:t>
            </a:r>
            <a:r>
              <a:rPr lang="en-US" altLang="zh-TW" dirty="0"/>
              <a:t>[x].fitness -= 1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撞到水管的染色體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953D06-9656-4BD8-B060-6B0B5A872E16}"/>
              </a:ext>
            </a:extLst>
          </p:cNvPr>
          <p:cNvSpPr txBox="1"/>
          <p:nvPr/>
        </p:nvSpPr>
        <p:spPr>
          <a:xfrm>
            <a:off x="838200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population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https://neat-python.readthedocs.io/en/latest/_modules/population.html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544B2C-33D5-45B2-8160-A11755546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72671"/>
            <a:ext cx="5853571" cy="26183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735252A-E34E-463A-AC69-87BCC309A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87"/>
          <a:stretch/>
        </p:blipFill>
        <p:spPr>
          <a:xfrm>
            <a:off x="838200" y="3791013"/>
            <a:ext cx="5629306" cy="221996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91A88-E720-449F-B86B-040B615792C6}"/>
              </a:ext>
            </a:extLst>
          </p:cNvPr>
          <p:cNvSpPr txBox="1"/>
          <p:nvPr/>
        </p:nvSpPr>
        <p:spPr>
          <a:xfrm>
            <a:off x="6467506" y="3831465"/>
            <a:ext cx="602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g.fitness</a:t>
            </a:r>
            <a:r>
              <a:rPr lang="en-US" altLang="zh-TW" dirty="0"/>
              <a:t> += 5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畫面每增加一根水管，每個還存活的染色體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</a:t>
            </a:r>
          </a:p>
        </p:txBody>
      </p:sp>
    </p:spTree>
    <p:extLst>
      <p:ext uri="{BB962C8B-B14F-4D97-AF65-F5344CB8AC3E}">
        <p14:creationId xmlns:p14="http://schemas.microsoft.com/office/powerpoint/2010/main" val="36442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43A443-7F3D-4654-A709-07F7688DA3B8}"/>
              </a:ext>
            </a:extLst>
          </p:cNvPr>
          <p:cNvSpPr txBox="1"/>
          <p:nvPr/>
        </p:nvSpPr>
        <p:spPr>
          <a:xfrm>
            <a:off x="838200" y="4238717"/>
            <a:ext cx="10886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config = </a:t>
            </a:r>
            <a:r>
              <a:rPr lang="en-US" altLang="zh-TW" dirty="0" err="1"/>
              <a:t>neat.config.Config</a:t>
            </a:r>
            <a:r>
              <a:rPr lang="en-US" altLang="zh-TW" dirty="0"/>
              <a:t>(</a:t>
            </a:r>
            <a:r>
              <a:rPr lang="en-US" altLang="zh-TW" dirty="0" err="1"/>
              <a:t>neat.DefaultGenome</a:t>
            </a:r>
            <a:r>
              <a:rPr lang="en-US" altLang="zh-TW" dirty="0"/>
              <a:t>, </a:t>
            </a:r>
            <a:r>
              <a:rPr lang="en-US" altLang="zh-TW" dirty="0" err="1"/>
              <a:t>neat.DefaultReproduction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                            </a:t>
            </a:r>
            <a:r>
              <a:rPr lang="en-US" altLang="zh-TW" dirty="0" err="1"/>
              <a:t>neat.DefaultSpeciesSet</a:t>
            </a:r>
            <a:r>
              <a:rPr lang="en-US" altLang="zh-TW" dirty="0"/>
              <a:t>, </a:t>
            </a:r>
            <a:r>
              <a:rPr lang="en-US" altLang="zh-TW" dirty="0" err="1"/>
              <a:t>neat.DefaultStagnation</a:t>
            </a:r>
            <a:r>
              <a:rPr lang="en-US" altLang="zh-TW" dirty="0"/>
              <a:t>, </a:t>
            </a:r>
            <a:r>
              <a:rPr lang="en-US" altLang="zh-TW" dirty="0" err="1"/>
              <a:t>config_path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196FD0-7E5C-493D-B6C1-EAD179565576}"/>
              </a:ext>
            </a:extLst>
          </p:cNvPr>
          <p:cNvSpPr txBox="1"/>
          <p:nvPr/>
        </p:nvSpPr>
        <p:spPr>
          <a:xfrm>
            <a:off x="838200" y="5285963"/>
            <a:ext cx="1088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 = </a:t>
            </a:r>
            <a:r>
              <a:rPr lang="en-US" altLang="zh-TW" dirty="0" err="1"/>
              <a:t>neat.Population</a:t>
            </a:r>
            <a:r>
              <a:rPr lang="en-US" altLang="zh-TW" dirty="0"/>
              <a:t>(config)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檔設定創造族群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0B5562-D03C-4F50-8081-F9E01E69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7041"/>
            <a:ext cx="9421675" cy="27928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64F76F-1AE2-4A8F-A206-ED7EB5A2B306}"/>
              </a:ext>
            </a:extLst>
          </p:cNvPr>
          <p:cNvSpPr txBox="1"/>
          <p:nvPr/>
        </p:nvSpPr>
        <p:spPr>
          <a:xfrm>
            <a:off x="838200" y="6308209"/>
            <a:ext cx="110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https://neat-python.readthedocs.io/en/latest/_modules/config.html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8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E0C13-EDD7-4E98-AD1A-D157E99D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3120"/>
            <a:ext cx="8331063" cy="18250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114C98-A357-4495-BE57-8541806A2337}"/>
              </a:ext>
            </a:extLst>
          </p:cNvPr>
          <p:cNvSpPr txBox="1"/>
          <p:nvPr/>
        </p:nvSpPr>
        <p:spPr>
          <a:xfrm>
            <a:off x="838200" y="3506148"/>
            <a:ext cx="699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local_dir</a:t>
            </a:r>
            <a:r>
              <a:rPr lang="en-US" altLang="zh-TW" dirty="0"/>
              <a:t> = </a:t>
            </a:r>
            <a:r>
              <a:rPr lang="en-US" altLang="zh-TW" dirty="0" err="1"/>
              <a:t>os.path.dirname</a:t>
            </a:r>
            <a:r>
              <a:rPr lang="en-US" altLang="zh-TW" dirty="0"/>
              <a:t>(__file__)</a:t>
            </a:r>
          </a:p>
          <a:p>
            <a:r>
              <a:rPr lang="en-US" altLang="zh-TW" dirty="0" err="1"/>
              <a:t>config_path</a:t>
            </a:r>
            <a:r>
              <a:rPr lang="en-US" altLang="zh-TW" dirty="0"/>
              <a:t> = </a:t>
            </a:r>
            <a:r>
              <a:rPr lang="en-US" altLang="zh-TW" dirty="0" err="1"/>
              <a:t>os.path.join</a:t>
            </a:r>
            <a:r>
              <a:rPr lang="en-US" altLang="zh-TW" dirty="0"/>
              <a:t>(</a:t>
            </a:r>
            <a:r>
              <a:rPr lang="en-US" altLang="zh-TW" dirty="0" err="1"/>
              <a:t>local_dir</a:t>
            </a:r>
            <a:r>
              <a:rPr lang="en-US" altLang="zh-TW" dirty="0"/>
              <a:t>, 'config-feedforward.txt')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/>
              <a:t>指定要匯入的</a:t>
            </a:r>
            <a:r>
              <a:rPr lang="en-US" altLang="zh-TW" dirty="0"/>
              <a:t>config</a:t>
            </a:r>
            <a:r>
              <a:rPr lang="zh-TW" altLang="en-US" dirty="0"/>
              <a:t>檔案路徑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A44155-2F26-49D0-B22A-7E5F215E2231}"/>
              </a:ext>
            </a:extLst>
          </p:cNvPr>
          <p:cNvSpPr txBox="1"/>
          <p:nvPr/>
        </p:nvSpPr>
        <p:spPr>
          <a:xfrm>
            <a:off x="838200" y="4867588"/>
            <a:ext cx="699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run(</a:t>
            </a:r>
            <a:r>
              <a:rPr lang="en-US" altLang="zh-TW" dirty="0" err="1"/>
              <a:t>config_path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/>
              <a:t>執行匯入</a:t>
            </a:r>
            <a:r>
              <a:rPr lang="en-US" altLang="zh-TW" dirty="0"/>
              <a:t>config</a:t>
            </a:r>
            <a:r>
              <a:rPr lang="zh-TW" altLang="en-US" dirty="0"/>
              <a:t>檔案的副函式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201895-E4DC-43D0-899D-BF00E00CAB21}"/>
              </a:ext>
            </a:extLst>
          </p:cNvPr>
          <p:cNvSpPr txBox="1"/>
          <p:nvPr/>
        </p:nvSpPr>
        <p:spPr>
          <a:xfrm>
            <a:off x="838200" y="6308209"/>
            <a:ext cx="110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https://neat-python.readthedocs.io/en/latest/_modules/config.html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3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70DBBB-FB35-4FC9-827E-3CD0B54F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96" y="1613241"/>
            <a:ext cx="9323207" cy="44705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85819B5-9B3A-4C53-848F-34C42A9B741D}"/>
              </a:ext>
            </a:extLst>
          </p:cNvPr>
          <p:cNvSpPr txBox="1"/>
          <p:nvPr/>
        </p:nvSpPr>
        <p:spPr>
          <a:xfrm>
            <a:off x="757563" y="6323598"/>
            <a:ext cx="70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cs typeface="Times New Roman" panose="02020603050405020304" pitchFamily="18" charset="0"/>
                <a:hlinkClick r:id="rId4"/>
              </a:rPr>
              <a:t>https://inf.news/zh-hant/technique/2d23de1a508d22590a17ba3805319eff.html</a:t>
            </a:r>
            <a:endParaRPr lang="en-US" altLang="zh-TW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35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DF693-92CD-4E0D-B35A-D6A718AD4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6" t="-1972" b="1"/>
          <a:stretch/>
        </p:blipFill>
        <p:spPr>
          <a:xfrm>
            <a:off x="3453782" y="1344035"/>
            <a:ext cx="5284435" cy="435544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A92942A-05A5-417E-9B46-A1D08C0FFC29}"/>
              </a:ext>
            </a:extLst>
          </p:cNvPr>
          <p:cNvSpPr txBox="1"/>
          <p:nvPr/>
        </p:nvSpPr>
        <p:spPr>
          <a:xfrm>
            <a:off x="757563" y="6323598"/>
            <a:ext cx="70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cs typeface="Times New Roman" panose="02020603050405020304" pitchFamily="18" charset="0"/>
                <a:hlinkClick r:id="rId4"/>
              </a:rPr>
              <a:t>https://inf.news/zh-hant/technique/2d23de1a508d22590a17ba3805319eff.html</a:t>
            </a:r>
            <a:endParaRPr lang="en-US" altLang="zh-TW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8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EEC4E8-47E9-41E3-83E1-E57D0987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2843" y="-736653"/>
            <a:ext cx="5046314" cy="89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5FE4EE-FF6A-4C07-8249-ED639541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11661" r="-77" b="57927"/>
          <a:stretch/>
        </p:blipFill>
        <p:spPr>
          <a:xfrm rot="16200000">
            <a:off x="1085472" y="2431951"/>
            <a:ext cx="4712676" cy="25417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33CCD4-FD9E-4D7F-86ED-8CF4B80C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50000" r="53060" b="15372"/>
          <a:stretch/>
        </p:blipFill>
        <p:spPr>
          <a:xfrm rot="16200000">
            <a:off x="5966970" y="2573133"/>
            <a:ext cx="2622619" cy="433435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778198" y="1887730"/>
            <a:ext cx="402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族群內的每個染色體都有自己的網路</a:t>
            </a:r>
          </a:p>
        </p:txBody>
      </p:sp>
    </p:spTree>
    <p:extLst>
      <p:ext uri="{BB962C8B-B14F-4D97-AF65-F5344CB8AC3E}">
        <p14:creationId xmlns:p14="http://schemas.microsoft.com/office/powerpoint/2010/main" val="365835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限制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7090787" y="1225775"/>
            <a:ext cx="4263013" cy="4439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Python3.10.0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2.1.0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numpy1.22.1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neat-python0.92</a:t>
            </a:r>
          </a:p>
          <a:p>
            <a:pPr>
              <a:spcBef>
                <a:spcPts val="300"/>
              </a:spcBef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838199" y="1225775"/>
            <a:ext cx="6899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硬體列表：</a:t>
            </a:r>
          </a:p>
          <a:p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AMD Ryzen 5 3600 6-Core Processor3.59 GHz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主體要是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Flappy Bird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含演算法使得遊戲達到機器學習功能。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使用率不能超過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5%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使用設備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AMD Ryzen 5 3600 6-Core Processor3.59 GHz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驗收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D20544-EE2C-41A4-B2AA-C09DF664C86B}"/>
              </a:ext>
            </a:extLst>
          </p:cNvPr>
          <p:cNvSpPr txBox="1"/>
          <p:nvPr/>
        </p:nvSpPr>
        <p:spPr>
          <a:xfrm>
            <a:off x="838200" y="132638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r>
              <a:rPr lang="zh-TW" altLang="en-US" dirty="0"/>
              <a:t>代以後要闖過</a:t>
            </a:r>
            <a:r>
              <a:rPr lang="en-US" altLang="zh-TW" dirty="0"/>
              <a:t>10</a:t>
            </a:r>
            <a:r>
              <a:rPr lang="zh-TW" altLang="en-US" dirty="0"/>
              <a:t>關</a:t>
            </a:r>
          </a:p>
        </p:txBody>
      </p:sp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驗收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6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B5487C76-3842-4C46-8A50-5A78DB2BA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169654"/>
            <a:ext cx="8525193" cy="52209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166E39E-563C-4BD5-B3C4-97B7C0F19DEE}"/>
              </a:ext>
            </a:extLst>
          </p:cNvPr>
          <p:cNvSpPr txBox="1"/>
          <p:nvPr/>
        </p:nvSpPr>
        <p:spPr>
          <a:xfrm>
            <a:off x="9469120" y="1169654"/>
            <a:ext cx="170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GEN&lt;</a:t>
            </a:r>
            <a:r>
              <a:rPr lang="zh-TW" altLang="en-US" dirty="0"/>
              <a:t> </a:t>
            </a:r>
            <a:r>
              <a:rPr lang="en-US" altLang="zh-TW" dirty="0"/>
              <a:t>7</a:t>
            </a:r>
            <a:r>
              <a:rPr lang="zh-TW" altLang="en-US" dirty="0"/>
              <a:t> 代</a:t>
            </a:r>
            <a:endParaRPr lang="en-US" altLang="zh-TW" dirty="0"/>
          </a:p>
          <a:p>
            <a:r>
              <a:rPr lang="zh-TW" altLang="en-US" dirty="0"/>
              <a:t>得分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分</a:t>
            </a:r>
            <a:endParaRPr lang="en-US" altLang="zh-TW" dirty="0"/>
          </a:p>
          <a:p>
            <a:r>
              <a:rPr lang="en-US" altLang="zh-TW" dirty="0"/>
              <a:t>CPU</a:t>
            </a:r>
            <a:r>
              <a:rPr lang="zh-TW" altLang="en-US" dirty="0"/>
              <a:t>使用率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76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https://github.com/sh2439/AI_Flappy_Bird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https://zhuanlan.zhihu.com/p/352755881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算法配置文件： 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https://neat-python.readthedocs.io/en/latest/config_file.html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https://zhuanlan.zhihu.com/p/87571775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https://blog.csdn.net/LOVEmy134611/article/details/115624709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https://inf.news/zh-hant/technique/2d23de1a508d22590a17ba3805319eff.html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https://zhuanlan.zhihu.com/p/105081772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Python-</a:t>
            </a:r>
            <a:r>
              <a:rPr lang="en-US" altLang="zh-TW" dirty="0" err="1">
                <a:cs typeface="Times New Roman" panose="02020603050405020304" pitchFamily="18" charset="0"/>
              </a:rPr>
              <a:t>pygame</a:t>
            </a:r>
            <a:r>
              <a:rPr lang="en-US" altLang="zh-TW" dirty="0">
                <a:cs typeface="Times New Roman" panose="02020603050405020304" pitchFamily="18" charset="0"/>
              </a:rPr>
              <a:t>-display</a:t>
            </a:r>
            <a:r>
              <a:rPr lang="zh-TW" altLang="en-US" dirty="0">
                <a:cs typeface="Times New Roman" panose="02020603050405020304" pitchFamily="18" charset="0"/>
              </a:rPr>
              <a:t>指令參數：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https://blog.csdn.net/acktomas/article/details/125824630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</a:t>
            </a:r>
            <a:r>
              <a:rPr lang="en-US" altLang="zh-TW" dirty="0" err="1">
                <a:cs typeface="Times New Roman" panose="02020603050405020304" pitchFamily="18" charset="0"/>
              </a:rPr>
              <a:t>nn.feed_forward</a:t>
            </a:r>
            <a:r>
              <a:rPr lang="en-US" altLang="zh-TW" dirty="0">
                <a:cs typeface="Times New Roman" panose="02020603050405020304" pitchFamily="18" charset="0"/>
              </a:rPr>
              <a:t>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https://neat-python.readthedocs.io/en/latest/_modules/nn/feed_forward.html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population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https://neat-python.readthedocs.io/en/latest/_modules/population.html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https://neat-python.readthedocs.io/en/latest/_modules/config.html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遊戲規則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751853-2BF4-44C4-9A20-F62ED029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r="33407" b="5324"/>
          <a:stretch/>
        </p:blipFill>
        <p:spPr>
          <a:xfrm>
            <a:off x="1205664" y="1197366"/>
            <a:ext cx="3121079" cy="50225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46740" y="1315233"/>
            <a:ext cx="6907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鳥會一直下墜，當鳥觸碰到水管或是地面就會出局，由程式控制鳥向上飛，如果飛過一次水管，就加一分。</a:t>
            </a:r>
          </a:p>
        </p:txBody>
      </p:sp>
    </p:spTree>
    <p:extLst>
      <p:ext uri="{BB962C8B-B14F-4D97-AF65-F5344CB8AC3E}">
        <p14:creationId xmlns:p14="http://schemas.microsoft.com/office/powerpoint/2010/main" val="204272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模組列表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4E07CB-7670-450E-BA37-D9959DF53709}"/>
              </a:ext>
            </a:extLst>
          </p:cNvPr>
          <p:cNvSpPr txBox="1"/>
          <p:nvPr/>
        </p:nvSpPr>
        <p:spPr>
          <a:xfrm>
            <a:off x="1453886" y="4699450"/>
            <a:ext cx="271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每隻鳥的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A5C253-AD37-4020-AB41-5B03E8928B42}"/>
              </a:ext>
            </a:extLst>
          </p:cNvPr>
          <p:cNvSpPr txBox="1"/>
          <p:nvPr/>
        </p:nvSpPr>
        <p:spPr>
          <a:xfrm>
            <a:off x="5292820" y="1401233"/>
            <a:ext cx="2715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</a:t>
            </a:r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鳥的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鳥與上下水管的距離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tx,by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B9938-7DB8-4C9B-8E5B-620453E68F34}"/>
              </a:ext>
            </a:extLst>
          </p:cNvPr>
          <p:cNvSpPr txBox="1"/>
          <p:nvPr/>
        </p:nvSpPr>
        <p:spPr>
          <a:xfrm>
            <a:off x="1453886" y="5300738"/>
            <a:ext cx="237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最好的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D25A3E-7B1D-417D-BB4B-962581FA092B}"/>
              </a:ext>
            </a:extLst>
          </p:cNvPr>
          <p:cNvSpPr txBox="1"/>
          <p:nvPr/>
        </p:nvSpPr>
        <p:spPr>
          <a:xfrm>
            <a:off x="5292820" y="2441773"/>
            <a:ext cx="2370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1.Fitness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激活函數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{-1,1}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註：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jump if tanh(sum)&gt;0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44C91E-D03E-44F9-A356-1CF6D3455F91}"/>
              </a:ext>
            </a:extLst>
          </p:cNvPr>
          <p:cNvSpPr txBox="1"/>
          <p:nvPr/>
        </p:nvSpPr>
        <p:spPr>
          <a:xfrm>
            <a:off x="8008734" y="1401233"/>
            <a:ext cx="43121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基因編碼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：｛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,by ,bias ,sum ,tanh(sum)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｝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node bias options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突變將通過添加隨機值來改變節點偏差的概率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突變將用新的隨機值替換節點的偏差的概率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node add/remove rates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突變將添加新節點的概率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突變將刪除現有節點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connection add/remove rates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突變將在現有節點之間添加連接的概率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突變將刪除現有連接的概率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connection enable options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突變將啟用連接狀態的概率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95DC86C-93BC-45E4-8E29-1300DF053CE8}"/>
              </a:ext>
            </a:extLst>
          </p:cNvPr>
          <p:cNvCxnSpPr/>
          <p:nvPr/>
        </p:nvCxnSpPr>
        <p:spPr>
          <a:xfrm>
            <a:off x="2388041" y="4457700"/>
            <a:ext cx="143600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3824044" y="4206240"/>
            <a:ext cx="0" cy="2514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56F9BA2-ACBA-4472-8A57-ED2869562438}"/>
              </a:ext>
            </a:extLst>
          </p:cNvPr>
          <p:cNvCxnSpPr/>
          <p:nvPr/>
        </p:nvCxnSpPr>
        <p:spPr>
          <a:xfrm>
            <a:off x="2387212" y="4457700"/>
            <a:ext cx="0" cy="3361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F4D7AB8F-A0D0-4264-8217-E294EDE6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87" y="1292618"/>
            <a:ext cx="608076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流程圖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A33BD9-DC9F-42BF-B019-E7FC10D3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80" y="1218892"/>
            <a:ext cx="4586564" cy="55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時序圖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E12137-E86F-4E33-B512-927676C8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63515"/>
            <a:ext cx="10129520" cy="53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-API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B44D28-E09D-4A15-A1DC-D262E851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4364"/>
              </p:ext>
            </p:extLst>
          </p:nvPr>
        </p:nvGraphicFramePr>
        <p:xfrm>
          <a:off x="838200" y="1441071"/>
          <a:ext cx="7877540" cy="2162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508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6759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797173">
                <a:tc>
                  <a:txBody>
                    <a:bodyPr/>
                    <a:lstStyle/>
                    <a:p>
                      <a:r>
                        <a:rPr lang="en-US" altLang="zh-TW" dirty="0"/>
                        <a:t>Windows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1.Windows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2.Birds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3.Pipes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70279BA-E5FE-48C4-A38D-434302729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23716"/>
              </p:ext>
            </p:extLst>
          </p:nvPr>
        </p:nvGraphicFramePr>
        <p:xfrm>
          <a:off x="838200" y="4056268"/>
          <a:ext cx="7877540" cy="166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508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記錄每代數據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79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-API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B44D28-E09D-4A15-A1DC-D262E851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460202"/>
              </p:ext>
            </p:extLst>
          </p:nvPr>
        </p:nvGraphicFramePr>
        <p:xfrm>
          <a:off x="838199" y="1441071"/>
          <a:ext cx="786596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193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/>
                        <a:t>模組名稱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基因編碼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1.bx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3.bias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4.sum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5.tanh(sum)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tanh(sum)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1.bx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3.bias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4.sum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5.tanh(sum)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70279BA-E5FE-48C4-A38D-434302729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32883"/>
              </p:ext>
            </p:extLst>
          </p:nvPr>
        </p:nvGraphicFramePr>
        <p:xfrm>
          <a:off x="838198" y="3588129"/>
          <a:ext cx="7865965" cy="166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193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基因突變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Config</a:t>
                      </a:r>
                      <a:r>
                        <a:rPr lang="zh-TW" altLang="en-US" dirty="0"/>
                        <a:t>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無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5E513A0E-BB45-49E2-A403-D71318D9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94" y="5367290"/>
            <a:ext cx="4618120" cy="8535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E2B1F4-31F8-42B8-9976-493A89DA8DBE}"/>
              </a:ext>
            </a:extLst>
          </p:cNvPr>
          <p:cNvSpPr txBox="1"/>
          <p:nvPr/>
        </p:nvSpPr>
        <p:spPr>
          <a:xfrm>
            <a:off x="838197" y="5346118"/>
            <a:ext cx="117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Config</a:t>
            </a:r>
            <a:r>
              <a:rPr lang="zh-TW" altLang="en-US" dirty="0"/>
              <a:t>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290029-4267-4DBD-844E-86F647528761}"/>
              </a:ext>
            </a:extLst>
          </p:cNvPr>
          <p:cNvSpPr txBox="1"/>
          <p:nvPr/>
        </p:nvSpPr>
        <p:spPr>
          <a:xfrm>
            <a:off x="2625090" y="1089703"/>
            <a:ext cx="549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前一代最好的</a:t>
            </a:r>
            <a:r>
              <a:rPr lang="en-US" altLang="zh-TW" dirty="0"/>
              <a:t>Fitness</a:t>
            </a:r>
            <a:r>
              <a:rPr lang="zh-TW" altLang="en-US" dirty="0"/>
              <a:t>對應的染色體的基因編碼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395A57F-0472-4864-9DA4-66E67E06D7DB}"/>
              </a:ext>
            </a:extLst>
          </p:cNvPr>
          <p:cNvCxnSpPr/>
          <p:nvPr/>
        </p:nvCxnSpPr>
        <p:spPr>
          <a:xfrm>
            <a:off x="2550160" y="1245819"/>
            <a:ext cx="0" cy="195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90F0769-3282-4577-BCE9-DAD781D3D4EE}"/>
              </a:ext>
            </a:extLst>
          </p:cNvPr>
          <p:cNvCxnSpPr>
            <a:stCxn id="7" idx="1"/>
            <a:endCxn id="7" idx="1"/>
          </p:cNvCxnSpPr>
          <p:nvPr/>
        </p:nvCxnSpPr>
        <p:spPr>
          <a:xfrm>
            <a:off x="2625090" y="12743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092E76C-F9A1-41BD-9E87-D2EE05A95BCC}"/>
              </a:ext>
            </a:extLst>
          </p:cNvPr>
          <p:cNvCxnSpPr>
            <a:stCxn id="7" idx="1"/>
            <a:endCxn id="7" idx="1"/>
          </p:cNvCxnSpPr>
          <p:nvPr/>
        </p:nvCxnSpPr>
        <p:spPr>
          <a:xfrm>
            <a:off x="2625090" y="12743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EDDC255-80C0-42DD-AEAE-7E3547C31059}"/>
              </a:ext>
            </a:extLst>
          </p:cNvPr>
          <p:cNvCxnSpPr/>
          <p:nvPr/>
        </p:nvCxnSpPr>
        <p:spPr>
          <a:xfrm>
            <a:off x="2550160" y="1245819"/>
            <a:ext cx="149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617EF-0A65-42F0-889D-97670A92E606}"/>
              </a:ext>
            </a:extLst>
          </p:cNvPr>
          <p:cNvSpPr txBox="1"/>
          <p:nvPr/>
        </p:nvSpPr>
        <p:spPr>
          <a:xfrm>
            <a:off x="2550160" y="3208211"/>
            <a:ext cx="549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匯入</a:t>
            </a:r>
            <a:r>
              <a:rPr lang="en-US" altLang="zh-TW" dirty="0"/>
              <a:t>Config</a:t>
            </a:r>
            <a:r>
              <a:rPr lang="zh-TW" altLang="en-US" dirty="0"/>
              <a:t>檔設定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15E0E20-66B3-401E-A3CA-A37C8CA5B823}"/>
              </a:ext>
            </a:extLst>
          </p:cNvPr>
          <p:cNvCxnSpPr/>
          <p:nvPr/>
        </p:nvCxnSpPr>
        <p:spPr>
          <a:xfrm>
            <a:off x="2475230" y="3364327"/>
            <a:ext cx="0" cy="195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BC0C344-90ED-4F79-AC11-B02E7C82EF7E}"/>
              </a:ext>
            </a:extLst>
          </p:cNvPr>
          <p:cNvCxnSpPr/>
          <p:nvPr/>
        </p:nvCxnSpPr>
        <p:spPr>
          <a:xfrm>
            <a:off x="2475230" y="3364327"/>
            <a:ext cx="149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7941501" y="3275316"/>
            <a:ext cx="1760" cy="2073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H="1">
            <a:off x="6470242" y="3234697"/>
            <a:ext cx="12804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7092794" y="2134176"/>
            <a:ext cx="0" cy="11005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H="1">
            <a:off x="2545845" y="2134175"/>
            <a:ext cx="45469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en-US" altLang="zh-TW" dirty="0" err="1">
                <a:cs typeface="Times New Roman" panose="02020603050405020304" pitchFamily="18" charset="0"/>
              </a:rPr>
              <a:t>BreakDown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6272" y="1201873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遊戲程式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4763784" y="1615232"/>
            <a:ext cx="0" cy="5189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35749" y="4505590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基因編碼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545845" y="2150146"/>
            <a:ext cx="0" cy="20190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938333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導入</a:t>
            </a:r>
            <a:r>
              <a:rPr lang="en-US" altLang="zh-TW" dirty="0"/>
              <a:t>PYGAME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629336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記錄每代數據</a:t>
            </a:r>
          </a:p>
        </p:txBody>
      </p:sp>
      <p:sp>
        <p:nvSpPr>
          <p:cNvPr id="33" name="矩形 32"/>
          <p:cNvSpPr/>
          <p:nvPr/>
        </p:nvSpPr>
        <p:spPr>
          <a:xfrm>
            <a:off x="7335749" y="516734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基因突變</a:t>
            </a:r>
          </a:p>
        </p:txBody>
      </p:sp>
      <p:sp>
        <p:nvSpPr>
          <p:cNvPr id="38" name="矩形 37"/>
          <p:cNvSpPr/>
          <p:nvPr/>
        </p:nvSpPr>
        <p:spPr>
          <a:xfrm>
            <a:off x="1938333" y="4169157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設定各項類別</a:t>
            </a:r>
          </a:p>
        </p:txBody>
      </p:sp>
      <p:sp>
        <p:nvSpPr>
          <p:cNvPr id="13" name="矩形 12"/>
          <p:cNvSpPr/>
          <p:nvPr/>
        </p:nvSpPr>
        <p:spPr>
          <a:xfrm>
            <a:off x="6485283" y="1888235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NEAT</a:t>
            </a:r>
            <a:r>
              <a:rPr lang="zh-TW" altLang="en-US" dirty="0"/>
              <a:t>模組</a:t>
            </a:r>
          </a:p>
        </p:txBody>
      </p:sp>
      <p:sp>
        <p:nvSpPr>
          <p:cNvPr id="20" name="矩形 19"/>
          <p:cNvSpPr/>
          <p:nvPr/>
        </p:nvSpPr>
        <p:spPr>
          <a:xfrm>
            <a:off x="1938333" y="1935482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遊戲環境</a:t>
            </a:r>
          </a:p>
        </p:txBody>
      </p:sp>
      <p:sp>
        <p:nvSpPr>
          <p:cNvPr id="23" name="矩形 22"/>
          <p:cNvSpPr/>
          <p:nvPr/>
        </p:nvSpPr>
        <p:spPr>
          <a:xfrm>
            <a:off x="7341229" y="3843831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繁殖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E513A0E-BB45-49E2-A403-D71318D9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49" y="5624715"/>
            <a:ext cx="4618120" cy="85351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50774" y="5167349"/>
            <a:ext cx="373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突變相關參數有增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中斷節點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35749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NEAT</a:t>
            </a:r>
            <a:r>
              <a:rPr lang="zh-TW" altLang="en-US" dirty="0"/>
              <a:t>模組參數設定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/>
          <a:srcRect t="5436"/>
          <a:stretch/>
        </p:blipFill>
        <p:spPr>
          <a:xfrm>
            <a:off x="8801100" y="3114675"/>
            <a:ext cx="2552700" cy="3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9176</TotalTime>
  <Words>1174</Words>
  <Application>Microsoft Office PowerPoint</Application>
  <PresentationFormat>寬螢幕</PresentationFormat>
  <Paragraphs>210</Paragraphs>
  <Slides>22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Times New Roman</vt:lpstr>
      <vt:lpstr>Office 佈景主題</vt:lpstr>
      <vt:lpstr>機器學習與實作 Flappy Bird </vt:lpstr>
      <vt:lpstr>需求</vt:lpstr>
      <vt:lpstr>遊戲規則</vt:lpstr>
      <vt:lpstr>內部介面-模組列表</vt:lpstr>
      <vt:lpstr>內部介面-流程圖</vt:lpstr>
      <vt:lpstr>內部介面-時序圖</vt:lpstr>
      <vt:lpstr>內部介面-API</vt:lpstr>
      <vt:lpstr>內部介面-API</vt:lpstr>
      <vt:lpstr>內部介面-BreakDown</vt:lpstr>
      <vt:lpstr>程式</vt:lpstr>
      <vt:lpstr>程式</vt:lpstr>
      <vt:lpstr>程式</vt:lpstr>
      <vt:lpstr>程式</vt:lpstr>
      <vt:lpstr>程式</vt:lpstr>
      <vt:lpstr>NEAT演算法</vt:lpstr>
      <vt:lpstr>NEAT演算法</vt:lpstr>
      <vt:lpstr>NEAT演算法</vt:lpstr>
      <vt:lpstr>NEAT演算法</vt:lpstr>
      <vt:lpstr>限制</vt:lpstr>
      <vt:lpstr>驗收</vt:lpstr>
      <vt:lpstr>驗收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701</cp:revision>
  <dcterms:created xsi:type="dcterms:W3CDTF">2019-03-11T13:47:46Z</dcterms:created>
  <dcterms:modified xsi:type="dcterms:W3CDTF">2023-01-11T14:55:20Z</dcterms:modified>
</cp:coreProperties>
</file>